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4"/>
  </p:notesMasterIdLst>
  <p:sldIdLst>
    <p:sldId id="256" r:id="rId2"/>
    <p:sldId id="262" r:id="rId3"/>
    <p:sldId id="260" r:id="rId4"/>
    <p:sldId id="277" r:id="rId5"/>
    <p:sldId id="278" r:id="rId6"/>
    <p:sldId id="270" r:id="rId7"/>
    <p:sldId id="280" r:id="rId8"/>
    <p:sldId id="282" r:id="rId9"/>
    <p:sldId id="269" r:id="rId10"/>
    <p:sldId id="271" r:id="rId11"/>
    <p:sldId id="272" r:id="rId12"/>
    <p:sldId id="258" r:id="rId13"/>
    <p:sldId id="268" r:id="rId14"/>
    <p:sldId id="259" r:id="rId15"/>
    <p:sldId id="261" r:id="rId16"/>
    <p:sldId id="267" r:id="rId17"/>
    <p:sldId id="264" r:id="rId18"/>
    <p:sldId id="265" r:id="rId19"/>
    <p:sldId id="266" r:id="rId20"/>
    <p:sldId id="263" r:id="rId21"/>
    <p:sldId id="257" r:id="rId22"/>
    <p:sldId id="273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534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2490" y="-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D2CBFD-3C78-4759-B34E-8B210BC0699E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87D062-BCC3-4A15-A248-C84A9527C71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449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274638"/>
            <a:ext cx="8153400" cy="1143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00200"/>
            <a:ext cx="8077200" cy="52578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7" name="Picture 18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413935"/>
            <a:ext cx="990599" cy="1100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13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0" y="3469132"/>
            <a:ext cx="990600" cy="1102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15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0" y="25146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" name="Picture 19"/>
          <p:cNvPicPr>
            <a:picLocks noChangeAspect="1" noChangeArrowheads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0" y="1"/>
            <a:ext cx="990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" name="Picture 2"/>
          <p:cNvPicPr>
            <a:picLocks noChangeAspect="1" noChangeArrowheads="1"/>
          </p:cNvPicPr>
          <p:nvPr userDrawn="1"/>
        </p:nvPicPr>
        <p:blipFill>
          <a:blip r:embed="rId6"/>
          <a:srcRect/>
          <a:stretch>
            <a:fillRect/>
          </a:stretch>
        </p:blipFill>
        <p:spPr bwMode="auto">
          <a:xfrm>
            <a:off x="0" y="5638800"/>
            <a:ext cx="993094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3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0" y="4572000"/>
            <a:ext cx="98930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F474C-C351-4197-A578-66165F323C7A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3F474C-C351-4197-A578-66165F323C7A}" type="datetimeFigureOut">
              <a:rPr lang="en-US" smtClean="0"/>
              <a:pPr/>
              <a:t>1/23/2014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F4B67A-58BD-4D78-A79C-9CA0ECAF4F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Geo 118/318 – Introduction to GIS Programming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Dr. Jim Graham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Final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GIS Programming Problem</a:t>
            </a:r>
          </a:p>
          <a:p>
            <a:r>
              <a:rPr lang="en-US" dirty="0" smtClean="0"/>
              <a:t>Must include some code you have written</a:t>
            </a:r>
          </a:p>
          <a:p>
            <a:r>
              <a:rPr lang="en-US" dirty="0" smtClean="0"/>
              <a:t>Must apply to a GIS application</a:t>
            </a:r>
          </a:p>
          <a:p>
            <a:r>
              <a:rPr lang="en-US" dirty="0" smtClean="0"/>
              <a:t>Class is 15 weeks – don’t build a biomass model for the earth!</a:t>
            </a:r>
          </a:p>
          <a:p>
            <a:r>
              <a:rPr lang="en-US" dirty="0" smtClean="0"/>
              <a:t>Start getting the data now!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Harvest tree ring data to create a map in GoogleEarth with growth charts</a:t>
            </a:r>
          </a:p>
          <a:p>
            <a:r>
              <a:rPr lang="en-US" dirty="0" smtClean="0"/>
              <a:t>Program to compute likely camping sites in wilderness areas</a:t>
            </a:r>
          </a:p>
          <a:p>
            <a:r>
              <a:rPr lang="en-US" dirty="0" smtClean="0"/>
              <a:t>Program to mosaic </a:t>
            </a:r>
            <a:r>
              <a:rPr lang="en-US" dirty="0" err="1" smtClean="0"/>
              <a:t>LandSat</a:t>
            </a:r>
            <a:r>
              <a:rPr lang="en-US" dirty="0" smtClean="0"/>
              <a:t> scenes for anywhere in US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Programming for over 30 years!</a:t>
            </a:r>
          </a:p>
          <a:p>
            <a:r>
              <a:rPr lang="en-US" dirty="0" smtClean="0"/>
              <a:t>Developer, Manager, CEO, Research Scientist, Professor</a:t>
            </a:r>
          </a:p>
          <a:p>
            <a:r>
              <a:rPr lang="en-US" dirty="0" smtClean="0"/>
              <a:t>Operating systems: CPM, Apple, DOS, Mac, Windows, and others</a:t>
            </a:r>
          </a:p>
          <a:p>
            <a:r>
              <a:rPr lang="en-US" dirty="0" smtClean="0"/>
              <a:t>Languages: Machine code, assembly, Pascal, Fortran, C/C++, VBA, Visual Basic, Forth…</a:t>
            </a:r>
          </a:p>
          <a:p>
            <a:r>
              <a:rPr lang="en-US" dirty="0" smtClean="0"/>
              <a:t>Most recently: PHP, JavaScript, Java, SQL, Python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 and ArcGIS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Worked on ArcGIS 8 beta</a:t>
            </a:r>
          </a:p>
          <a:p>
            <a:pPr lvl="1"/>
            <a:r>
              <a:rPr lang="en-US" dirty="0" smtClean="0"/>
              <a:t>Helped improve performance of raster transforms 10x</a:t>
            </a:r>
          </a:p>
          <a:p>
            <a:pPr lvl="1"/>
            <a:r>
              <a:rPr lang="en-US" dirty="0" smtClean="0"/>
              <a:t>Visual Basic</a:t>
            </a:r>
          </a:p>
          <a:p>
            <a:r>
              <a:rPr lang="en-US" dirty="0" smtClean="0"/>
              <a:t>Lots of VBA, some C/C++, now Python</a:t>
            </a:r>
          </a:p>
          <a:p>
            <a:r>
              <a:rPr lang="en-US" dirty="0" smtClean="0"/>
              <a:t>And I teach classes on using ArcGIS and applying it to natural resource problems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Name</a:t>
            </a:r>
          </a:p>
          <a:p>
            <a:r>
              <a:rPr lang="en-US" dirty="0" smtClean="0"/>
              <a:t>Department &amp; Degree</a:t>
            </a:r>
          </a:p>
          <a:p>
            <a:r>
              <a:rPr lang="en-US" dirty="0" smtClean="0"/>
              <a:t>Programming Experience</a:t>
            </a:r>
          </a:p>
          <a:p>
            <a:r>
              <a:rPr lang="en-US" dirty="0" smtClean="0"/>
              <a:t>GIS Experience</a:t>
            </a:r>
          </a:p>
          <a:p>
            <a:r>
              <a:rPr lang="en-US" dirty="0" smtClean="0"/>
              <a:t>What you want to get out of the class</a:t>
            </a:r>
          </a:p>
          <a:p>
            <a:r>
              <a:rPr lang="en-US" dirty="0" smtClean="0"/>
              <a:t>Other comments, questions, concerns?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Program?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Automate tasks</a:t>
            </a:r>
          </a:p>
          <a:p>
            <a:pPr lvl="1"/>
            <a:r>
              <a:rPr lang="en-US" dirty="0" smtClean="0"/>
              <a:t>Repeated over and over again</a:t>
            </a:r>
          </a:p>
          <a:p>
            <a:r>
              <a:rPr lang="en-US" dirty="0" smtClean="0"/>
              <a:t>Speed up tasks</a:t>
            </a:r>
          </a:p>
          <a:p>
            <a:pPr lvl="1"/>
            <a:r>
              <a:rPr lang="en-US" dirty="0" smtClean="0"/>
              <a:t>Computers can run 24/7</a:t>
            </a:r>
          </a:p>
          <a:p>
            <a:r>
              <a:rPr lang="en-US" dirty="0" smtClean="0"/>
              <a:t>Allows for “exact” replication of processes</a:t>
            </a:r>
          </a:p>
          <a:p>
            <a:pPr lvl="1"/>
            <a:r>
              <a:rPr lang="en-US" dirty="0" smtClean="0"/>
              <a:t>Except that the libraries you call </a:t>
            </a:r>
            <a:r>
              <a:rPr lang="en-US" smtClean="0"/>
              <a:t>will change!</a:t>
            </a:r>
            <a:endParaRPr lang="en-US" dirty="0" smtClean="0"/>
          </a:p>
          <a:p>
            <a:r>
              <a:rPr lang="en-US" dirty="0" smtClean="0"/>
              <a:t>“Encapsulate” functionality and expertise</a:t>
            </a:r>
          </a:p>
          <a:p>
            <a:pPr lvl="1"/>
            <a:r>
              <a:rPr lang="en-US" dirty="0" smtClean="0"/>
              <a:t>You and everyone else can use it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Ready to become a NERD?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 a bunch of new terms (mostly TLAs)</a:t>
            </a:r>
          </a:p>
          <a:p>
            <a:r>
              <a:rPr lang="en-US" dirty="0" smtClean="0"/>
              <a:t>Think like a computer</a:t>
            </a:r>
          </a:p>
          <a:p>
            <a:r>
              <a:rPr lang="en-US" dirty="0" smtClean="0"/>
              <a:t>Amaze (and confuse) your friends!</a:t>
            </a:r>
          </a:p>
          <a:p>
            <a:r>
              <a:rPr lang="en-US" dirty="0" smtClean="0"/>
              <a:t>Get a whole new wardrobe!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Code – Instructions for a computer</a:t>
            </a:r>
          </a:p>
          <a:p>
            <a:r>
              <a:rPr lang="en-US" dirty="0" smtClean="0"/>
              <a:t>Programming/Coding – writing, documenting, and testing code</a:t>
            </a:r>
          </a:p>
          <a:p>
            <a:r>
              <a:rPr lang="en-US" dirty="0" smtClean="0"/>
              <a:t>Program – A file with instructions for a computer to execute to complete a task</a:t>
            </a:r>
          </a:p>
          <a:p>
            <a:r>
              <a:rPr lang="en-US" dirty="0" smtClean="0"/>
              <a:t>Application – A program with a graphic user interface (as opposed to a command line interface)</a:t>
            </a:r>
          </a:p>
          <a:p>
            <a:r>
              <a:rPr lang="en-US" dirty="0" smtClean="0"/>
              <a:t>Library – A file with code for a computer to be used by other programs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GIS Library/Package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library with code to complete GIS tasks</a:t>
            </a:r>
          </a:p>
          <a:p>
            <a:pPr lvl="1"/>
            <a:r>
              <a:rPr lang="en-US" dirty="0" smtClean="0"/>
              <a:t>Spatially referenced data</a:t>
            </a:r>
          </a:p>
          <a:p>
            <a:pPr lvl="1"/>
            <a:r>
              <a:rPr lang="en-US" dirty="0" smtClean="0"/>
              <a:t>Tasks specific to GIS</a:t>
            </a:r>
          </a:p>
          <a:p>
            <a:pPr lvl="2"/>
            <a:r>
              <a:rPr lang="en-US" dirty="0" smtClean="0"/>
              <a:t>Union, intersect, mosaic, project, and lots more!</a:t>
            </a:r>
          </a:p>
          <a:p>
            <a:r>
              <a:rPr lang="en-US" dirty="0" smtClean="0"/>
              <a:t>Options</a:t>
            </a:r>
          </a:p>
          <a:p>
            <a:pPr lvl="1"/>
            <a:r>
              <a:rPr lang="en-US" dirty="0" smtClean="0"/>
              <a:t>ArcGIS – </a:t>
            </a:r>
            <a:r>
              <a:rPr lang="en-US" dirty="0" err="1" smtClean="0"/>
              <a:t>arcpy</a:t>
            </a:r>
            <a:r>
              <a:rPr lang="en-US" dirty="0" smtClean="0"/>
              <a:t>, etc.</a:t>
            </a:r>
          </a:p>
          <a:p>
            <a:pPr lvl="1"/>
            <a:r>
              <a:rPr lang="en-US" dirty="0" err="1" smtClean="0"/>
              <a:t>GeoTools</a:t>
            </a:r>
            <a:r>
              <a:rPr lang="en-US" dirty="0" smtClean="0"/>
              <a:t> – Open source</a:t>
            </a:r>
          </a:p>
          <a:p>
            <a:pPr lvl="1"/>
            <a:r>
              <a:rPr lang="en-US" dirty="0" smtClean="0"/>
              <a:t>GDAL, ORG, </a:t>
            </a:r>
            <a:r>
              <a:rPr lang="en-US" dirty="0" err="1" smtClean="0"/>
              <a:t>Proj</a:t>
            </a:r>
            <a:r>
              <a:rPr lang="en-US" dirty="0" smtClean="0"/>
              <a:t> – Open source</a:t>
            </a:r>
          </a:p>
          <a:p>
            <a:pPr lvl="1"/>
            <a:r>
              <a:rPr lang="en-US" dirty="0" smtClean="0"/>
              <a:t>BlueSpray – SchoonerTurtles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Big Picture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38200" y="42672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ArcGIS Libraries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838200" y="29718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Model Builder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581400" y="29718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Python Scripts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581400" y="19050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Wing IDE</a:t>
            </a:r>
            <a:endParaRPr lang="en-US" dirty="0"/>
          </a:p>
        </p:txBody>
      </p:sp>
      <p:cxnSp>
        <p:nvCxnSpPr>
          <p:cNvPr id="10" name="Elbow Connector 9"/>
          <p:cNvCxnSpPr>
            <a:stCxn id="6" idx="3"/>
            <a:endCxn id="7" idx="1"/>
          </p:cNvCxnSpPr>
          <p:nvPr/>
        </p:nvCxnSpPr>
        <p:spPr>
          <a:xfrm>
            <a:off x="2667000" y="3238500"/>
            <a:ext cx="9144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Elbow Connector 13"/>
          <p:cNvCxnSpPr>
            <a:stCxn id="8" idx="2"/>
            <a:endCxn id="7" idx="0"/>
          </p:cNvCxnSpPr>
          <p:nvPr/>
        </p:nvCxnSpPr>
        <p:spPr>
          <a:xfrm rot="5400000">
            <a:off x="4229100" y="2705100"/>
            <a:ext cx="5334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Elbow Connector 17"/>
          <p:cNvCxnSpPr>
            <a:stCxn id="6" idx="2"/>
            <a:endCxn id="4" idx="0"/>
          </p:cNvCxnSpPr>
          <p:nvPr/>
        </p:nvCxnSpPr>
        <p:spPr>
          <a:xfrm rot="5400000">
            <a:off x="1371600" y="3886200"/>
            <a:ext cx="7620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hape 19"/>
          <p:cNvCxnSpPr>
            <a:stCxn id="7" idx="2"/>
            <a:endCxn id="4" idx="0"/>
          </p:cNvCxnSpPr>
          <p:nvPr/>
        </p:nvCxnSpPr>
        <p:spPr>
          <a:xfrm rot="5400000">
            <a:off x="2743200" y="2514600"/>
            <a:ext cx="762000" cy="27432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838200" y="19050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ArcGIS Desktop</a:t>
            </a:r>
            <a:endParaRPr lang="en-US" dirty="0"/>
          </a:p>
        </p:txBody>
      </p:sp>
      <p:cxnSp>
        <p:nvCxnSpPr>
          <p:cNvPr id="27" name="Elbow Connector 26"/>
          <p:cNvCxnSpPr>
            <a:stCxn id="25" idx="2"/>
            <a:endCxn id="6" idx="0"/>
          </p:cNvCxnSpPr>
          <p:nvPr/>
        </p:nvCxnSpPr>
        <p:spPr>
          <a:xfrm rot="5400000">
            <a:off x="1485900" y="2705100"/>
            <a:ext cx="5334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3581400" y="55626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6172200" y="42672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Other Libraries</a:t>
            </a:r>
            <a:endParaRPr lang="en-US" dirty="0"/>
          </a:p>
        </p:txBody>
      </p:sp>
      <p:cxnSp>
        <p:nvCxnSpPr>
          <p:cNvPr id="34" name="Shape 19"/>
          <p:cNvCxnSpPr>
            <a:stCxn id="7" idx="2"/>
            <a:endCxn id="30" idx="0"/>
          </p:cNvCxnSpPr>
          <p:nvPr/>
        </p:nvCxnSpPr>
        <p:spPr>
          <a:xfrm rot="5400000">
            <a:off x="3467100" y="4533900"/>
            <a:ext cx="2057400" cy="158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Elbow Connector 40"/>
          <p:cNvCxnSpPr>
            <a:stCxn id="7" idx="2"/>
            <a:endCxn id="32" idx="0"/>
          </p:cNvCxnSpPr>
          <p:nvPr/>
        </p:nvCxnSpPr>
        <p:spPr>
          <a:xfrm rot="16200000" flipH="1">
            <a:off x="5410200" y="2590800"/>
            <a:ext cx="762000" cy="25908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Elbow Connector 45"/>
          <p:cNvCxnSpPr>
            <a:stCxn id="4" idx="2"/>
            <a:endCxn id="30" idx="0"/>
          </p:cNvCxnSpPr>
          <p:nvPr/>
        </p:nvCxnSpPr>
        <p:spPr>
          <a:xfrm rot="16200000" flipH="1">
            <a:off x="2743200" y="3810000"/>
            <a:ext cx="762000" cy="27432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Elbow Connector 47"/>
          <p:cNvCxnSpPr>
            <a:stCxn id="32" idx="2"/>
            <a:endCxn id="30" idx="0"/>
          </p:cNvCxnSpPr>
          <p:nvPr/>
        </p:nvCxnSpPr>
        <p:spPr>
          <a:xfrm rot="5400000">
            <a:off x="5410200" y="3886200"/>
            <a:ext cx="762000" cy="25908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Elbow Connector 53"/>
          <p:cNvCxnSpPr>
            <a:stCxn id="25" idx="1"/>
            <a:endCxn id="30" idx="1"/>
          </p:cNvCxnSpPr>
          <p:nvPr/>
        </p:nvCxnSpPr>
        <p:spPr>
          <a:xfrm rot="10800000" flipH="1" flipV="1">
            <a:off x="838200" y="2171700"/>
            <a:ext cx="2743200" cy="3657600"/>
          </a:xfrm>
          <a:prstGeom prst="bentConnector3">
            <a:avLst>
              <a:gd name="adj1" fmla="val -833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Rectangle 54"/>
          <p:cNvSpPr/>
          <p:nvPr/>
        </p:nvSpPr>
        <p:spPr>
          <a:xfrm>
            <a:off x="6096000" y="1905000"/>
            <a:ext cx="1828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Other Programs</a:t>
            </a:r>
            <a:endParaRPr lang="en-US" dirty="0"/>
          </a:p>
        </p:txBody>
      </p:sp>
      <p:cxnSp>
        <p:nvCxnSpPr>
          <p:cNvPr id="57" name="Elbow Connector 56"/>
          <p:cNvCxnSpPr>
            <a:stCxn id="55" idx="3"/>
            <a:endCxn id="30" idx="3"/>
          </p:cNvCxnSpPr>
          <p:nvPr/>
        </p:nvCxnSpPr>
        <p:spPr>
          <a:xfrm flipH="1">
            <a:off x="5410200" y="2171700"/>
            <a:ext cx="2514600" cy="3657600"/>
          </a:xfrm>
          <a:prstGeom prst="bentConnector3">
            <a:avLst>
              <a:gd name="adj1" fmla="val -9091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152400" y="6400800"/>
            <a:ext cx="6465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 includes GIS (spatially referenced) and non-spatially reference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Focus: Programming in GIS</a:t>
            </a:r>
          </a:p>
          <a:p>
            <a:pPr lvl="1"/>
            <a:r>
              <a:rPr lang="en-US" dirty="0" smtClean="0"/>
              <a:t>How computers work</a:t>
            </a:r>
          </a:p>
          <a:p>
            <a:pPr lvl="1"/>
            <a:r>
              <a:rPr lang="en-US" dirty="0" smtClean="0"/>
              <a:t>How to program &amp; debug code</a:t>
            </a:r>
          </a:p>
          <a:p>
            <a:pPr lvl="1"/>
            <a:r>
              <a:rPr lang="en-US" dirty="0" smtClean="0"/>
              <a:t>How to tackle GIS programming tasks</a:t>
            </a:r>
          </a:p>
          <a:p>
            <a:r>
              <a:rPr lang="en-US" dirty="0" smtClean="0"/>
              <a:t>With Python</a:t>
            </a:r>
          </a:p>
          <a:p>
            <a:pPr lvl="1"/>
            <a:r>
              <a:rPr lang="en-US" dirty="0" smtClean="0"/>
              <a:t>By itself</a:t>
            </a:r>
          </a:p>
          <a:p>
            <a:pPr lvl="1"/>
            <a:r>
              <a:rPr lang="en-US" dirty="0" smtClean="0"/>
              <a:t>With ArcGIS</a:t>
            </a:r>
          </a:p>
          <a:p>
            <a:pPr lvl="1"/>
            <a:r>
              <a:rPr lang="en-US" dirty="0" smtClean="0"/>
              <a:t>With other packages</a:t>
            </a:r>
          </a:p>
          <a:p>
            <a:r>
              <a:rPr lang="en-US" dirty="0" smtClean="0"/>
              <a:t>Software development</a:t>
            </a:r>
          </a:p>
          <a:p>
            <a:pPr lvl="1"/>
            <a:r>
              <a:rPr lang="en-US" dirty="0" smtClean="0"/>
              <a:t>Documentation</a:t>
            </a:r>
          </a:p>
          <a:p>
            <a:pPr lvl="1"/>
            <a:r>
              <a:rPr lang="en-US" dirty="0" smtClean="0"/>
              <a:t>Management/Phases</a:t>
            </a:r>
          </a:p>
          <a:p>
            <a:pPr lvl="1"/>
            <a:r>
              <a:rPr lang="en-US" dirty="0" smtClean="0"/>
              <a:t>Making users “happy”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Python?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ESRI’s primary scripting language (for now)</a:t>
            </a:r>
          </a:p>
          <a:p>
            <a:r>
              <a:rPr lang="en-US" dirty="0" smtClean="0"/>
              <a:t>Very popular in GIS (Arc and OpenSource)</a:t>
            </a:r>
          </a:p>
          <a:p>
            <a:r>
              <a:rPr lang="en-US" dirty="0" smtClean="0"/>
              <a:t>Very flexible (can solve lots of problems)</a:t>
            </a:r>
          </a:p>
          <a:p>
            <a:r>
              <a:rPr lang="en-US" dirty="0" smtClean="0"/>
              <a:t>Well supported (with Wing IDE)</a:t>
            </a:r>
          </a:p>
          <a:p>
            <a:r>
              <a:rPr lang="en-US" dirty="0" smtClean="0"/>
              <a:t>Easy to learn (relative to complied languages)</a:t>
            </a:r>
          </a:p>
          <a:p>
            <a:r>
              <a:rPr lang="en-US" dirty="0" smtClean="0"/>
              <a:t>Portable</a:t>
            </a:r>
          </a:p>
          <a:p>
            <a:r>
              <a:rPr lang="en-US" dirty="0" smtClean="0"/>
              <a:t>But it is not the fastest language</a:t>
            </a:r>
          </a:p>
          <a:p>
            <a:pPr lvl="1"/>
            <a:r>
              <a:rPr lang="en-US" dirty="0" smtClean="0"/>
              <a:t>Compiled (C/C++, Java, C#) are faster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“Results” in ArcGIS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window in ArcGIS 10</a:t>
            </a:r>
          </a:p>
          <a:p>
            <a:r>
              <a:rPr lang="en-US" dirty="0" smtClean="0"/>
              <a:t>Records each time you use a tool</a:t>
            </a:r>
          </a:p>
          <a:p>
            <a:r>
              <a:rPr lang="en-US" dirty="0" smtClean="0"/>
              <a:t>Right click to “Copy to Python…”</a:t>
            </a:r>
          </a:p>
          <a:p>
            <a:r>
              <a:rPr lang="en-US" dirty="0" smtClean="0"/>
              <a:t>Paste into another window to see how to use the tool</a:t>
            </a:r>
          </a:p>
          <a:p>
            <a:r>
              <a:rPr lang="en-US" dirty="0" smtClean="0"/>
              <a:t>Warning: The function calls do not always match exactly! (more on this later)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Do at least two operations with tools that you would normally do</a:t>
            </a:r>
          </a:p>
          <a:p>
            <a:r>
              <a:rPr lang="en-US" dirty="0" smtClean="0"/>
              <a:t>Copy the Python code into </a:t>
            </a:r>
            <a:r>
              <a:rPr lang="en-US" dirty="0" err="1" smtClean="0"/>
              <a:t>Wingware</a:t>
            </a:r>
            <a:endParaRPr lang="en-US" dirty="0" smtClean="0"/>
          </a:p>
          <a:p>
            <a:r>
              <a:rPr lang="en-US" dirty="0" smtClean="0"/>
              <a:t>Make sure it works!</a:t>
            </a:r>
          </a:p>
          <a:p>
            <a:pPr lvl="1"/>
            <a:r>
              <a:rPr lang="en-US" dirty="0" smtClean="0"/>
              <a:t>Use data in files, not loaded into ArcGIS</a:t>
            </a:r>
          </a:p>
          <a:p>
            <a:r>
              <a:rPr lang="en-US" dirty="0" smtClean="0"/>
              <a:t>Document what the Python code is doing in your own words (</a:t>
            </a:r>
            <a:r>
              <a:rPr lang="en-US" smtClean="0"/>
              <a:t>comments)</a:t>
            </a:r>
            <a:endParaRPr lang="en-US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This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Moving from Toolbox to Python</a:t>
            </a:r>
          </a:p>
          <a:p>
            <a:r>
              <a:rPr lang="en-US" dirty="0" smtClean="0"/>
              <a:t>Programming in Python</a:t>
            </a:r>
          </a:p>
          <a:p>
            <a:r>
              <a:rPr lang="en-US" dirty="0" smtClean="0"/>
              <a:t>Putting Python and ArcGIS Together</a:t>
            </a:r>
          </a:p>
          <a:p>
            <a:r>
              <a:rPr lang="en-US" dirty="0" smtClean="0"/>
              <a:t>Other libraries</a:t>
            </a:r>
          </a:p>
          <a:p>
            <a:r>
              <a:rPr lang="en-US" dirty="0" smtClean="0"/>
              <a:t>GIS Software development</a:t>
            </a:r>
          </a:p>
          <a:p>
            <a:r>
              <a:rPr lang="en-US" dirty="0" smtClean="0"/>
              <a:t>Special topics: </a:t>
            </a:r>
          </a:p>
          <a:p>
            <a:pPr lvl="1"/>
            <a:r>
              <a:rPr lang="en-US" dirty="0" smtClean="0"/>
              <a:t>What would you like to see here?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are not learning…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Everything about Python</a:t>
            </a:r>
          </a:p>
          <a:p>
            <a:pPr lvl="1"/>
            <a:r>
              <a:rPr lang="en-US" dirty="0" smtClean="0"/>
              <a:t>It’s a huge language that is growing all the time!</a:t>
            </a:r>
          </a:p>
          <a:p>
            <a:pPr lvl="1"/>
            <a:r>
              <a:rPr lang="en-US" dirty="0" smtClean="0"/>
              <a:t>You only need a fraction of what is out there</a:t>
            </a:r>
          </a:p>
          <a:p>
            <a:pPr lvl="1"/>
            <a:r>
              <a:rPr lang="en-US" dirty="0" smtClean="0"/>
              <a:t>The challenge is to find that fraction and get good at it!</a:t>
            </a:r>
          </a:p>
          <a:p>
            <a:r>
              <a:rPr lang="en-US" dirty="0" smtClean="0"/>
              <a:t>Everything about programming ArcGIS</a:t>
            </a:r>
          </a:p>
          <a:p>
            <a:pPr lvl="1"/>
            <a:r>
              <a:rPr lang="en-US" dirty="0" smtClean="0"/>
              <a:t>You will learn how to find anything available in programming ArcGIS</a:t>
            </a:r>
          </a:p>
          <a:p>
            <a:r>
              <a:rPr lang="en-US" dirty="0" smtClean="0"/>
              <a:t>Everything about programming GIS</a:t>
            </a:r>
          </a:p>
          <a:p>
            <a:pPr lvl="1"/>
            <a:r>
              <a:rPr lang="en-US" dirty="0" smtClean="0"/>
              <a:t>More on this later…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 are learning…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Everything you need to figure out how to solve any programming problem in GIS that can be solved!</a:t>
            </a:r>
          </a:p>
          <a:p>
            <a:pPr lvl="1"/>
            <a:r>
              <a:rPr lang="en-US" dirty="0" smtClean="0"/>
              <a:t>Programming</a:t>
            </a:r>
          </a:p>
          <a:p>
            <a:pPr lvl="1"/>
            <a:r>
              <a:rPr lang="en-US" dirty="0" smtClean="0"/>
              <a:t>Debugging</a:t>
            </a:r>
          </a:p>
          <a:p>
            <a:pPr lvl="1"/>
            <a:r>
              <a:rPr lang="en-US" dirty="0" smtClean="0"/>
              <a:t>Finding answers</a:t>
            </a:r>
          </a:p>
          <a:p>
            <a:pPr lvl="1"/>
            <a:r>
              <a:rPr lang="en-US" dirty="0" smtClean="0"/>
              <a:t>Getting help</a:t>
            </a:r>
          </a:p>
          <a:p>
            <a:pPr lvl="1"/>
            <a:r>
              <a:rPr lang="en-US" dirty="0" smtClean="0"/>
              <a:t>Intro to the larger world of software development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 for Help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ArcGIS help – best for Arc libraries</a:t>
            </a:r>
          </a:p>
          <a:p>
            <a:r>
              <a:rPr lang="en-US" dirty="0" smtClean="0"/>
              <a:t>The web – search for answers</a:t>
            </a:r>
          </a:p>
          <a:p>
            <a:r>
              <a:rPr lang="en-US" dirty="0" err="1" smtClean="0"/>
              <a:t>ListServs</a:t>
            </a:r>
            <a:r>
              <a:rPr lang="en-US" dirty="0" smtClean="0"/>
              <a:t> – including Moodle blogs</a:t>
            </a:r>
          </a:p>
          <a:p>
            <a:r>
              <a:rPr lang="en-US" dirty="0" smtClean="0"/>
              <a:t>Other students – make friends in this class</a:t>
            </a:r>
          </a:p>
          <a:p>
            <a:r>
              <a:rPr lang="en-US" dirty="0" smtClean="0"/>
              <a:t>Me and the TA</a:t>
            </a:r>
          </a:p>
          <a:p>
            <a:r>
              <a:rPr lang="en-US" dirty="0" smtClean="0"/>
              <a:t>Others?</a:t>
            </a:r>
          </a:p>
          <a:p>
            <a:pPr lvl="1"/>
            <a:r>
              <a:rPr lang="en-US" dirty="0" smtClean="0"/>
              <a:t>Anyone you can find who might have dealt with the same problem!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Stuff…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website:</a:t>
            </a:r>
          </a:p>
          <a:p>
            <a:pPr lvl="1"/>
            <a:r>
              <a:rPr lang="en-US" dirty="0" smtClean="0"/>
              <a:t>See Moodle</a:t>
            </a:r>
          </a:p>
          <a:p>
            <a:pPr lvl="1"/>
            <a:r>
              <a:rPr lang="en-US" dirty="0" smtClean="0"/>
              <a:t>Will be updated before class</a:t>
            </a:r>
          </a:p>
          <a:p>
            <a:pPr lvl="1"/>
            <a:r>
              <a:rPr lang="en-US" dirty="0" smtClean="0"/>
              <a:t>Please send corrections and suggestions!</a:t>
            </a:r>
          </a:p>
          <a:p>
            <a:r>
              <a:rPr lang="en-US" dirty="0" smtClean="0"/>
              <a:t>Office hours:</a:t>
            </a:r>
          </a:p>
          <a:p>
            <a:pPr lvl="1"/>
            <a:r>
              <a:rPr lang="en-US" dirty="0" smtClean="0"/>
              <a:t>When is best?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0"/>
            <a:ext cx="8153400" cy="868362"/>
          </a:xfrm>
        </p:spPr>
        <p:txBody>
          <a:bodyPr/>
          <a:lstStyle/>
          <a:p>
            <a:r>
              <a:rPr lang="en-US" dirty="0" smtClean="0"/>
              <a:t>Last Semester 20% did not pass!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762001"/>
            <a:ext cx="8153400" cy="2666999"/>
          </a:xfrm>
        </p:spPr>
        <p:txBody>
          <a:bodyPr>
            <a:normAutofit/>
          </a:bodyPr>
          <a:lstStyle/>
          <a:p>
            <a:r>
              <a:rPr lang="en-US" dirty="0" smtClean="0"/>
              <a:t>If you fall behind in this class you will not pass!</a:t>
            </a:r>
          </a:p>
          <a:p>
            <a:pPr lvl="1"/>
            <a:r>
              <a:rPr lang="en-US" sz="2400" dirty="0" smtClean="0"/>
              <a:t>Each week we learn concepts that are used the next week</a:t>
            </a:r>
          </a:p>
          <a:p>
            <a:pPr lvl="1"/>
            <a:r>
              <a:rPr lang="en-US" sz="2400" dirty="0" smtClean="0"/>
              <a:t>We move together as a whole group</a:t>
            </a:r>
          </a:p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62601" y="3267076"/>
            <a:ext cx="3590924" cy="3590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019175" y="2743200"/>
            <a:ext cx="4695825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Attendance is mandatory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If you miss a class, make sure you catch up and getting assignments 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Assignments must be in on time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/>
              <a:t>If you fall behind you’ll be working on the wrong assignment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4081455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Keep Up with the Pack!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class moves!</a:t>
            </a:r>
          </a:p>
          <a:p>
            <a:pPr lvl="1"/>
            <a:r>
              <a:rPr lang="en-US" dirty="0" smtClean="0"/>
              <a:t>If you miss 1 class, you’ll miss 10% of the material</a:t>
            </a:r>
          </a:p>
          <a:p>
            <a:pPr lvl="1"/>
            <a:r>
              <a:rPr lang="en-US" dirty="0" smtClean="0"/>
              <a:t>This is a skills class, not everything you need to know is online – you’ll need to attend classes</a:t>
            </a:r>
          </a:p>
          <a:p>
            <a:r>
              <a:rPr lang="en-US" dirty="0" smtClean="0"/>
              <a:t>Turn in labs each week</a:t>
            </a:r>
          </a:p>
          <a:p>
            <a:pPr lvl="1"/>
            <a:r>
              <a:rPr lang="en-US" dirty="0" smtClean="0"/>
              <a:t>Better to turn in partial work than completed work late</a:t>
            </a:r>
          </a:p>
          <a:p>
            <a:r>
              <a:rPr lang="en-US" dirty="0" smtClean="0"/>
              <a:t>Get help when you need it!</a:t>
            </a:r>
          </a:p>
          <a:p>
            <a:pPr lvl="1"/>
            <a:r>
              <a:rPr lang="en-US" dirty="0" smtClean="0"/>
              <a:t>If you get stuck for 20 minutes, get help!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3444</TotalTime>
  <Words>999</Words>
  <Application>Microsoft Office PowerPoint</Application>
  <PresentationFormat>On-screen Show (4:3)</PresentationFormat>
  <Paragraphs>160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Geo 118/318 – Introduction to GIS Programming</vt:lpstr>
      <vt:lpstr>Class Goals</vt:lpstr>
      <vt:lpstr>About This Class</vt:lpstr>
      <vt:lpstr>We are not learning…</vt:lpstr>
      <vt:lpstr>We are learning…</vt:lpstr>
      <vt:lpstr>Resources for Help</vt:lpstr>
      <vt:lpstr>Other Stuff…</vt:lpstr>
      <vt:lpstr>Last Semester 20% did not pass!</vt:lpstr>
      <vt:lpstr>Keep Up with the Pack!</vt:lpstr>
      <vt:lpstr>Final Projects</vt:lpstr>
      <vt:lpstr>Examples </vt:lpstr>
      <vt:lpstr>About Me</vt:lpstr>
      <vt:lpstr>Me and ArcGIS</vt:lpstr>
      <vt:lpstr>About You!</vt:lpstr>
      <vt:lpstr>Why Program?</vt:lpstr>
      <vt:lpstr>Ready to become a NERD?</vt:lpstr>
      <vt:lpstr>Definitions</vt:lpstr>
      <vt:lpstr>GIS Library/Package</vt:lpstr>
      <vt:lpstr>Big Picture</vt:lpstr>
      <vt:lpstr>Why Python?</vt:lpstr>
      <vt:lpstr>“Results” in ArcGIS 10</vt:lpstr>
      <vt:lpstr>First Assignment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 599 – Introduction to GIS Programming</dc:title>
  <dc:creator>user</dc:creator>
  <cp:lastModifiedBy>jg2345</cp:lastModifiedBy>
  <cp:revision>21</cp:revision>
  <dcterms:created xsi:type="dcterms:W3CDTF">2011-05-01T23:41:41Z</dcterms:created>
  <dcterms:modified xsi:type="dcterms:W3CDTF">2014-01-23T21:05:53Z</dcterms:modified>
</cp:coreProperties>
</file>